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7" r:id="rId2"/>
    <p:sldId id="263" r:id="rId3"/>
    <p:sldId id="264" r:id="rId4"/>
    <p:sldId id="265" r:id="rId5"/>
    <p:sldId id="261" r:id="rId6"/>
    <p:sldId id="267" r:id="rId7"/>
    <p:sldId id="262" r:id="rId8"/>
    <p:sldId id="269" r:id="rId9"/>
    <p:sldId id="271" r:id="rId10"/>
    <p:sldId id="273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84" r:id="rId24"/>
    <p:sldId id="283" r:id="rId25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99"/>
    <a:srgbClr val="05E1B3"/>
    <a:srgbClr val="FFFF66"/>
    <a:srgbClr val="62B736"/>
    <a:srgbClr val="19E0CB"/>
    <a:srgbClr val="04221D"/>
    <a:srgbClr val="0D0A27"/>
    <a:srgbClr val="56BC2C"/>
    <a:srgbClr val="11FFFE"/>
    <a:srgbClr val="36A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3192" y="120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8B089FE-5646-9CF7-A0CD-D9371092F7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8ADF765-FF2C-6672-30DF-4E02B0FCB8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237D1-EB3E-42ED-8017-A3E0F540A544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EF68CF-250A-55FC-E1E4-D9C6F5A555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12F9274-313E-B987-AB97-907ACC11A2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93A92-22D6-4927-AF67-7D3B866A4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3338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E0544-B9E7-47A8-ABD7-B3CFDECA6595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A01F6-44E6-448B-9319-3BC869F75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81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0072-6D31-42F3-B5CC-185B6D0A6822}" type="datetime1">
              <a:rPr lang="pt-BR" smtClean="0"/>
              <a:t>11/06/2024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540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6D1A7-EFFC-4966-822B-4C00AB2CB4F1}" type="datetime1">
              <a:rPr lang="pt-BR" smtClean="0"/>
              <a:t>11/06/2024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2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7C60-0DA7-42D4-A820-E1D03EB49949}" type="datetime1">
              <a:rPr lang="pt-BR" smtClean="0"/>
              <a:t>11/06/2024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17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A0BC-388F-4CA7-BE51-03B9510F86C7}" type="datetime1">
              <a:rPr lang="pt-BR" smtClean="0"/>
              <a:t>11/06/2024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10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0A53-1723-472B-8809-AF93A93C6B7D}" type="datetime1">
              <a:rPr lang="pt-BR" smtClean="0"/>
              <a:t>11/06/2024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9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3D0C2-0B29-4E63-8862-AEF7CD2FD74C}" type="datetime1">
              <a:rPr lang="pt-BR" smtClean="0"/>
              <a:t>11/06/2024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93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68ADD-7F35-4AEB-BEB1-AD3CCDF011CE}" type="datetime1">
              <a:rPr lang="pt-BR" smtClean="0"/>
              <a:t>11/06/2024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75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779A-9BC4-4AC0-8880-1B792DDACBDD}" type="datetime1">
              <a:rPr lang="pt-BR" smtClean="0"/>
              <a:t>11/06/2024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46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5754-B528-45A3-9A7A-655123E17D0E}" type="datetime1">
              <a:rPr lang="pt-BR" smtClean="0"/>
              <a:t>11/06/2024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4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C77C-1A26-4515-863F-461CD234F563}" type="datetime1">
              <a:rPr lang="pt-BR" smtClean="0"/>
              <a:t>11/06/2024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915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D11F-A570-44DC-98A9-9E7070BCD645}" type="datetime1">
              <a:rPr lang="pt-BR" smtClean="0"/>
              <a:t>11/06/2024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09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CAA1B-DFB8-467D-A20E-1BF5C572C99B}" type="datetime1">
              <a:rPr lang="pt-BR" smtClean="0"/>
              <a:t>11/06/2024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92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Imagem digital fictícia de personagem de jogo de vídeo game&#10;&#10;Descrição gerada automaticamente com confiança baixa">
            <a:extLst>
              <a:ext uri="{FF2B5EF4-FFF2-40B4-BE49-F238E27FC236}">
                <a16:creationId xmlns:a16="http://schemas.microsoft.com/office/drawing/2014/main" id="{DCDDA1AB-F1BE-58FE-2629-C821027FB0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4" name="fundo_subtitulo">
            <a:extLst>
              <a:ext uri="{FF2B5EF4-FFF2-40B4-BE49-F238E27FC236}">
                <a16:creationId xmlns:a16="http://schemas.microsoft.com/office/drawing/2014/main" id="{CECE1AD7-AD65-2877-B848-F4A38CF96147}"/>
              </a:ext>
            </a:extLst>
          </p:cNvPr>
          <p:cNvSpPr/>
          <p:nvPr/>
        </p:nvSpPr>
        <p:spPr>
          <a:xfrm>
            <a:off x="0" y="5833815"/>
            <a:ext cx="9601200" cy="1914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7405FB1-0AFE-DF6D-4838-8755D3F2C988}"/>
              </a:ext>
            </a:extLst>
          </p:cNvPr>
          <p:cNvSpPr txBox="1"/>
          <p:nvPr/>
        </p:nvSpPr>
        <p:spPr>
          <a:xfrm>
            <a:off x="981576" y="426746"/>
            <a:ext cx="7638048" cy="1569660"/>
          </a:xfrm>
          <a:prstGeom prst="rect">
            <a:avLst/>
          </a:prstGeom>
          <a:noFill/>
          <a:effectLst>
            <a:glow rad="1092200">
              <a:schemeClr val="tx1">
                <a:alpha val="54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effectLst>
                  <a:glow rad="342900">
                    <a:srgbClr val="05E1B3"/>
                  </a:glow>
                </a:effectLst>
                <a:latin typeface="8BIT WONDER" panose="00000400000000000000" pitchFamily="2" charset="0"/>
              </a:rPr>
              <a:t>PandaTrix</a:t>
            </a:r>
          </a:p>
        </p:txBody>
      </p:sp>
      <p:sp>
        <p:nvSpPr>
          <p:cNvPr id="13" name="subtitulo">
            <a:extLst>
              <a:ext uri="{FF2B5EF4-FFF2-40B4-BE49-F238E27FC236}">
                <a16:creationId xmlns:a16="http://schemas.microsoft.com/office/drawing/2014/main" id="{429024B7-8E30-E5DB-74CA-5CCE07B84C5A}"/>
              </a:ext>
            </a:extLst>
          </p:cNvPr>
          <p:cNvSpPr txBox="1"/>
          <p:nvPr/>
        </p:nvSpPr>
        <p:spPr>
          <a:xfrm>
            <a:off x="455122" y="5883273"/>
            <a:ext cx="929833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Impact" panose="020B0806030902050204" pitchFamily="34" charset="0"/>
              </a:rPr>
              <a:t>        </a:t>
            </a:r>
            <a:r>
              <a:rPr lang="pt-BR" sz="5400" dirty="0">
                <a:solidFill>
                  <a:srgbClr val="FF0000"/>
                </a:solidFill>
                <a:latin typeface="Impact" panose="020B0806030902050204" pitchFamily="34" charset="0"/>
              </a:rPr>
              <a:t>Pandas : Escolha a Pílula Vermelha da Análise de Dados</a:t>
            </a:r>
          </a:p>
          <a:p>
            <a:endParaRPr lang="pt-BR" sz="4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7" name="rodape">
            <a:extLst>
              <a:ext uri="{FF2B5EF4-FFF2-40B4-BE49-F238E27FC236}">
                <a16:creationId xmlns:a16="http://schemas.microsoft.com/office/drawing/2014/main" id="{6275A980-272E-6995-30C1-C7DA34BD34F2}"/>
              </a:ext>
            </a:extLst>
          </p:cNvPr>
          <p:cNvSpPr txBox="1"/>
          <p:nvPr/>
        </p:nvSpPr>
        <p:spPr>
          <a:xfrm>
            <a:off x="3456325" y="11790079"/>
            <a:ext cx="2840803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  <a:latin typeface="Impact" panose="020B0806030902050204" pitchFamily="34" charset="0"/>
              </a:rPr>
              <a:t>  RAFAEL SOARES</a:t>
            </a:r>
          </a:p>
        </p:txBody>
      </p:sp>
      <p:sp>
        <p:nvSpPr>
          <p:cNvPr id="15" name="subtitulo_componente">
            <a:extLst>
              <a:ext uri="{FF2B5EF4-FFF2-40B4-BE49-F238E27FC236}">
                <a16:creationId xmlns:a16="http://schemas.microsoft.com/office/drawing/2014/main" id="{4AC64B63-F496-F80D-2DF0-D95D155A98DB}"/>
              </a:ext>
            </a:extLst>
          </p:cNvPr>
          <p:cNvSpPr txBox="1"/>
          <p:nvPr/>
        </p:nvSpPr>
        <p:spPr>
          <a:xfrm>
            <a:off x="455122" y="9427075"/>
            <a:ext cx="8843210" cy="1077218"/>
          </a:xfrm>
          <a:prstGeom prst="rect">
            <a:avLst/>
          </a:prstGeom>
          <a:noFill/>
          <a:ln>
            <a:solidFill>
              <a:schemeClr val="accent1">
                <a:alpha val="95000"/>
              </a:schemeClr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effectLst>
                  <a:glow rad="342900">
                    <a:srgbClr val="05E1B3"/>
                  </a:glow>
                </a:effectLst>
                <a:latin typeface="8BIT WONDER" panose="00000400000000000000" pitchFamily="2" charset="0"/>
              </a:rPr>
              <a:t>Explorando o Poder do Pandas: Principais Comandos, Funções e Métodos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7A932152-4AA4-9B82-84AB-CDE8B9A59C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6248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018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1098755" y="2154789"/>
            <a:ext cx="781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 função ‘describe’ retorna estatísticas descritivas do DataFrame.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3044007" y="587770"/>
            <a:ext cx="5025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FUNÇÃO ‘describe’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99FF9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68AAFF6A-760E-55AD-CF3D-CC5D88DC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PANDATRIX – RAFAEL SOARES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B63FA121-A564-460E-9CA1-4990FBE5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10</a:t>
            </a:fld>
            <a:endParaRPr lang="pt-BR"/>
          </a:p>
        </p:txBody>
      </p:sp>
      <p:pic>
        <p:nvPicPr>
          <p:cNvPr id="4" name="Picture 2" descr="Automating with Python, Mon, Aug 8 9am-4pm PST">
            <a:extLst>
              <a:ext uri="{FF2B5EF4-FFF2-40B4-BE49-F238E27FC236}">
                <a16:creationId xmlns:a16="http://schemas.microsoft.com/office/drawing/2014/main" id="{E3702625-018E-1258-0536-DED36D58E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374" y="10206738"/>
            <a:ext cx="1658451" cy="165845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5A69C69-D814-BDA3-EBA5-5D2459ED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675" y="3275847"/>
            <a:ext cx="6313504" cy="648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67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038AA14F-C960-6158-3012-D504FE1A3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67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388320"/>
            <a:ext cx="7816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Selecionando Colunas Específicas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99FF9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5CF477FF-E9CE-427E-324B-E4F18DF0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PANDATRIX – RAFAEL SOARES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26FB245-ED35-8115-4128-B27CC5C3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40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1098755" y="2154789"/>
            <a:ext cx="781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Você pode selecionar colunas específicas do DataFrame facilmente.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2032202" y="505737"/>
            <a:ext cx="6297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rgbClr val="FF0000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SELECIONANDO COLUNAS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99FF9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68AAFF6A-760E-55AD-CF3D-CC5D88DC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PANDATRIX – RAFAEL SOARES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B63FA121-A564-460E-9CA1-4990FBE5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12</a:t>
            </a:fld>
            <a:endParaRPr lang="pt-BR"/>
          </a:p>
        </p:txBody>
      </p:sp>
      <p:pic>
        <p:nvPicPr>
          <p:cNvPr id="4" name="Picture 2" descr="Automating with Python, Mon, Aug 8 9am-4pm PST">
            <a:extLst>
              <a:ext uri="{FF2B5EF4-FFF2-40B4-BE49-F238E27FC236}">
                <a16:creationId xmlns:a16="http://schemas.microsoft.com/office/drawing/2014/main" id="{E3702625-018E-1258-0536-DED36D58E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235" y="10448058"/>
            <a:ext cx="1402730" cy="14027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9F79EF0-BF24-42AB-D3F2-D4C733A1F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676" y="3144117"/>
            <a:ext cx="6441840" cy="710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07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038AA14F-C960-6158-3012-D504FE1A3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67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388320"/>
            <a:ext cx="7816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Filtrando Dados com Condições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06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99FF9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5CF477FF-E9CE-427E-324B-E4F18DF0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PANDATRIX – RAFAEL SOARES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26FB245-ED35-8115-4128-B27CC5C3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119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1098755" y="2154789"/>
            <a:ext cx="781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Filtrar dados baseado em condições específicas é simples com Pandas.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2583448" y="617678"/>
            <a:ext cx="5025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rgbClr val="FF0000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FILTRANDO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99FF9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68AAFF6A-760E-55AD-CF3D-CC5D88DC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PANDATRIX – RAFAEL SOARES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B63FA121-A564-460E-9CA1-4990FBE5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14</a:t>
            </a:fld>
            <a:endParaRPr lang="pt-BR"/>
          </a:p>
        </p:txBody>
      </p:sp>
      <p:pic>
        <p:nvPicPr>
          <p:cNvPr id="4" name="Picture 2" descr="Automating with Python, Mon, Aug 8 9am-4pm PST">
            <a:extLst>
              <a:ext uri="{FF2B5EF4-FFF2-40B4-BE49-F238E27FC236}">
                <a16:creationId xmlns:a16="http://schemas.microsoft.com/office/drawing/2014/main" id="{E3702625-018E-1258-0536-DED36D58E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374" y="10206738"/>
            <a:ext cx="1658451" cy="165845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DF95F8-A95D-0855-2229-BE9B9EF34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676" y="3144117"/>
            <a:ext cx="6680716" cy="6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28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038AA14F-C960-6158-3012-D504FE1A3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67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388320"/>
            <a:ext cx="7816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Agrupando </a:t>
            </a:r>
          </a:p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Dados 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07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99FF9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5CF477FF-E9CE-427E-324B-E4F18DF0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PANDATRIX – RAFAEL SOARES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26FB245-ED35-8115-4128-B27CC5C3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567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1098755" y="2154789"/>
            <a:ext cx="781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 função ‘</a:t>
            </a:r>
            <a:r>
              <a:rPr lang="pt-BR" sz="2400" dirty="0" err="1"/>
              <a:t>groupby</a:t>
            </a:r>
            <a:r>
              <a:rPr lang="pt-BR" sz="2400" dirty="0"/>
              <a:t>’ permite agrupar dados e aplicar funções de agregação.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892276" y="539656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FUNÇÃO ‘</a:t>
            </a:r>
            <a:r>
              <a:rPr lang="pt-BR" sz="4000" dirty="0" err="1">
                <a:solidFill>
                  <a:srgbClr val="FF0000"/>
                </a:solidFill>
                <a:latin typeface="Impact" panose="020B0806030902050204" pitchFamily="34" charset="0"/>
              </a:rPr>
              <a:t>groupby</a:t>
            </a:r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’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99FF9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68AAFF6A-760E-55AD-CF3D-CC5D88DC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PANDATRIX – RAFAEL SOARES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B63FA121-A564-460E-9CA1-4990FBE5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16</a:t>
            </a:fld>
            <a:endParaRPr lang="pt-BR"/>
          </a:p>
        </p:txBody>
      </p:sp>
      <p:pic>
        <p:nvPicPr>
          <p:cNvPr id="4" name="Picture 2" descr="Automating with Python, Mon, Aug 8 9am-4pm PST">
            <a:extLst>
              <a:ext uri="{FF2B5EF4-FFF2-40B4-BE49-F238E27FC236}">
                <a16:creationId xmlns:a16="http://schemas.microsoft.com/office/drawing/2014/main" id="{E3702625-018E-1258-0536-DED36D58E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255" y="10622219"/>
            <a:ext cx="1386689" cy="13866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0C90DF4-4CE6-B9B5-306A-AFAADDC8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44" y="3144118"/>
            <a:ext cx="6769718" cy="609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038AA14F-C960-6158-3012-D504FE1A3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67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388320"/>
            <a:ext cx="7816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Tratando Valores Nulos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08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99FF9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5CF477FF-E9CE-427E-324B-E4F18DF0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PANDATRIX – RAFAEL SOARES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26FB245-ED35-8115-4128-B27CC5C3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342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1098755" y="2154789"/>
            <a:ext cx="781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Pandas oferece várias funções para lidar com valores nulos com o método ‘fillna( )’.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3195856" y="587770"/>
            <a:ext cx="4665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MÉTODO  ‘fillna( )’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99FF9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68AAFF6A-760E-55AD-CF3D-CC5D88DC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PANDATRIX – RAFAEL SOARES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B63FA121-A564-460E-9CA1-4990FBE5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18</a:t>
            </a:fld>
            <a:endParaRPr lang="pt-BR"/>
          </a:p>
        </p:txBody>
      </p:sp>
      <p:pic>
        <p:nvPicPr>
          <p:cNvPr id="4" name="Picture 2" descr="Automating with Python, Mon, Aug 8 9am-4pm PST">
            <a:extLst>
              <a:ext uri="{FF2B5EF4-FFF2-40B4-BE49-F238E27FC236}">
                <a16:creationId xmlns:a16="http://schemas.microsoft.com/office/drawing/2014/main" id="{E3702625-018E-1258-0536-DED36D58E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255" y="10351117"/>
            <a:ext cx="1386689" cy="13866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E5DB356-ADD3-2F1B-E14A-793CD6EAE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676" y="3003673"/>
            <a:ext cx="6264282" cy="679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61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038AA14F-C960-6158-3012-D504FE1A3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67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388320"/>
            <a:ext cx="7816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Ordenando</a:t>
            </a:r>
          </a:p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 Dados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09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99FF9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5CF477FF-E9CE-427E-324B-E4F18DF0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PANDATRIX – RAFAEL SOARES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26FB245-ED35-8115-4128-B27CC5C3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282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92277" y="3288871"/>
            <a:ext cx="78166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Pandas é uma biblioteca poderosa do Python, amplamente utilizada para análise de dados. Vamos explorar os principais comandos, funções e métodos de Pandas com exemplos práticos para facilitar seu aprendizado.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Vamos mostrar as saídas esperadas para cada bloco de código. Neste contexto, suponhamos que temos um arquivo ‘dados.csv’ com o seguinte conteúdo:</a:t>
            </a:r>
          </a:p>
          <a:p>
            <a:pPr algn="just"/>
            <a:endParaRPr lang="pt-BR" sz="2400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3440366" y="464659"/>
            <a:ext cx="2980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FF0000"/>
                </a:solidFill>
                <a:latin typeface="Impact" panose="020B0806030902050204" pitchFamily="34" charset="0"/>
              </a:rPr>
              <a:t>PANDATRIX</a:t>
            </a:r>
          </a:p>
        </p:txBody>
      </p:sp>
      <p:sp>
        <p:nvSpPr>
          <p:cNvPr id="4" name="subtitulo_componente">
            <a:extLst>
              <a:ext uri="{FF2B5EF4-FFF2-40B4-BE49-F238E27FC236}">
                <a16:creationId xmlns:a16="http://schemas.microsoft.com/office/drawing/2014/main" id="{25CCF5E4-57B1-4237-190B-AC69C1A6536B}"/>
              </a:ext>
            </a:extLst>
          </p:cNvPr>
          <p:cNvSpPr txBox="1"/>
          <p:nvPr/>
        </p:nvSpPr>
        <p:spPr>
          <a:xfrm>
            <a:off x="723281" y="2032141"/>
            <a:ext cx="7816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Explorando o Poder do Pandas: Principais Comandos, Funções e Métodos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99FF9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950483A-1B7C-BC8A-AFE0-E5A3B512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PANDATRIX – RAFAEL SOARES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966F1B7-35CA-277C-5D23-E67A2444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</a:t>
            </a:fld>
            <a:endParaRPr lang="pt-BR"/>
          </a:p>
        </p:txBody>
      </p:sp>
      <p:pic>
        <p:nvPicPr>
          <p:cNvPr id="7" name="Picture 2" descr="Automating with Python, Mon, Aug 8 9am-4pm PST">
            <a:extLst>
              <a:ext uri="{FF2B5EF4-FFF2-40B4-BE49-F238E27FC236}">
                <a16:creationId xmlns:a16="http://schemas.microsoft.com/office/drawing/2014/main" id="{1835BB78-AFD6-BC03-3BE1-14C806FE9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244" y="10178479"/>
            <a:ext cx="1686710" cy="16867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0E3BB3A-C716-8288-F5D8-FEC0FF469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493" y="6605909"/>
            <a:ext cx="6954321" cy="32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00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1483766" y="2148588"/>
            <a:ext cx="781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Ordenar dados com Pandas é simples e direto com o método ‘sort_values( ).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2756136" y="587770"/>
            <a:ext cx="5271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MÉTODO ‘sort_values’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99FF9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68AAFF6A-760E-55AD-CF3D-CC5D88DC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PANDATRIX – RAFAEL SOARES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B63FA121-A564-460E-9CA1-4990FBE5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20</a:t>
            </a:fld>
            <a:endParaRPr lang="pt-BR"/>
          </a:p>
        </p:txBody>
      </p:sp>
      <p:pic>
        <p:nvPicPr>
          <p:cNvPr id="4" name="Picture 2" descr="Automating with Python, Mon, Aug 8 9am-4pm PST">
            <a:extLst>
              <a:ext uri="{FF2B5EF4-FFF2-40B4-BE49-F238E27FC236}">
                <a16:creationId xmlns:a16="http://schemas.microsoft.com/office/drawing/2014/main" id="{E3702625-018E-1258-0536-DED36D58E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668" y="10304993"/>
            <a:ext cx="1461863" cy="14618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978C461-F559-5EE4-7405-05A7C2691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675" y="3262463"/>
            <a:ext cx="6393713" cy="681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2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038AA14F-C960-6158-3012-D504FE1A3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67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388320"/>
            <a:ext cx="7816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Aplicando </a:t>
            </a:r>
          </a:p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Funções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10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99FF9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5CF477FF-E9CE-427E-324B-E4F18DF0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PANDATRIX – RAFAEL SOARES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26FB245-ED35-8115-4128-B27CC5C3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6446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1098755" y="2154789"/>
            <a:ext cx="781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método ‘</a:t>
            </a:r>
            <a:r>
              <a:rPr lang="pt-BR" sz="2400" dirty="0" err="1"/>
              <a:t>apply</a:t>
            </a:r>
            <a:r>
              <a:rPr lang="pt-BR" sz="2400" dirty="0"/>
              <a:t>’ permite aplicar funções em colunas ou linhas.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3343845" y="597050"/>
            <a:ext cx="3907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MÉTODO ‘</a:t>
            </a:r>
            <a:r>
              <a:rPr lang="pt-BR" sz="4000" dirty="0" err="1">
                <a:solidFill>
                  <a:srgbClr val="FF0000"/>
                </a:solidFill>
                <a:latin typeface="Impact" panose="020B0806030902050204" pitchFamily="34" charset="0"/>
              </a:rPr>
              <a:t>apply</a:t>
            </a:r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’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99FF9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68AAFF6A-760E-55AD-CF3D-CC5D88DC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PANDATRIX – RAFAEL SOARES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B63FA121-A564-460E-9CA1-4990FBE5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22</a:t>
            </a:fld>
            <a:endParaRPr lang="pt-BR"/>
          </a:p>
        </p:txBody>
      </p:sp>
      <p:pic>
        <p:nvPicPr>
          <p:cNvPr id="4" name="Picture 2" descr="Automating with Python, Mon, Aug 8 9am-4pm PST">
            <a:extLst>
              <a:ext uri="{FF2B5EF4-FFF2-40B4-BE49-F238E27FC236}">
                <a16:creationId xmlns:a16="http://schemas.microsoft.com/office/drawing/2014/main" id="{E3702625-018E-1258-0536-DED36D58E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255" y="10401517"/>
            <a:ext cx="1386689" cy="13866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C8DAE1-0896-52D0-6CC9-7CD5FE387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086" y="3219599"/>
            <a:ext cx="6693109" cy="671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8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28B1C49A-0EBA-18BB-2107-0B33CFC2E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67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976944" y="5739080"/>
            <a:ext cx="78166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Impact" panose="020B0806030902050204" pitchFamily="34" charset="0"/>
              </a:rPr>
              <a:t>A</a:t>
            </a:r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GRADECIMENTOS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5C797C3-6F1E-3AA4-4225-55DBA1A40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PANDATRIX – RAFAEL SOARES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37204EBB-9793-B1C1-E210-A22022EF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095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Esse Ebook foi gerado por IA, e diagramado por humano.</a:t>
            </a:r>
            <a:br>
              <a:rPr lang="pt-BR" sz="2400" dirty="0"/>
            </a:br>
            <a:r>
              <a:rPr lang="pt-BR" sz="2400" dirty="0"/>
              <a:t>O passo a passo se encontra no meu </a:t>
            </a:r>
            <a:r>
              <a:rPr lang="pt-BR" sz="2400" dirty="0" err="1"/>
              <a:t>Github</a:t>
            </a:r>
            <a:r>
              <a:rPr lang="pt-BR" sz="2400" dirty="0"/>
              <a:t>.</a:t>
            </a:r>
          </a:p>
          <a:p>
            <a:pPr algn="ctr"/>
            <a:br>
              <a:rPr lang="pt-BR" sz="2400" dirty="0"/>
            </a:br>
            <a:r>
              <a:rPr lang="pt-BR" sz="2400" dirty="0"/>
              <a:t>Esse conteúdo foi gerado com fins didáticos de construção, não foi realizado uma validação cuidadosa humana no conteúdo e pode conter erros gerados por uma IA.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655019" y="254844"/>
            <a:ext cx="6778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OBRIGADO POR TER ESCOLHIDO </a:t>
            </a:r>
          </a:p>
          <a:p>
            <a:pPr algn="ctr"/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A PÍLULA VERMELHA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99FF9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4B80E3D0-EEFE-5ED5-3B8A-29C7805C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PANDATRIX – RAFAEL SOARES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5194B7CE-3343-6082-D5FE-370D98CA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24</a:t>
            </a:fld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00835EE-A170-C4AE-5EE7-9322E1BA6163}"/>
              </a:ext>
            </a:extLst>
          </p:cNvPr>
          <p:cNvSpPr/>
          <p:nvPr/>
        </p:nvSpPr>
        <p:spPr>
          <a:xfrm>
            <a:off x="870768" y="7097501"/>
            <a:ext cx="7562940" cy="646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https://github.com/Rafaunderoath/prompts-recipe-to-create-a-ebook</a:t>
            </a: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1EF46656-CC8F-7EC9-456E-5D0A6CD0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953" y="5587726"/>
            <a:ext cx="1676570" cy="167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82298C5-DC0E-6B4E-7D07-A33FD06B5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9598" y="8236861"/>
            <a:ext cx="2762004" cy="314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95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Padrão do plano de fundo&#10;&#10;Descrição gerada automaticamente">
            <a:extLst>
              <a:ext uri="{FF2B5EF4-FFF2-40B4-BE49-F238E27FC236}">
                <a16:creationId xmlns:a16="http://schemas.microsoft.com/office/drawing/2014/main" id="{3114F18E-A5C0-0114-E351-4DA2BA5F7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67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429126" y="6098473"/>
            <a:ext cx="87429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Carregando Dados com Pandas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99FF99"/>
              </a:gs>
              <a:gs pos="77000">
                <a:schemeClr val="accent1">
                  <a:lumMod val="45000"/>
                  <a:lumOff val="55000"/>
                </a:schemeClr>
              </a:gs>
              <a:gs pos="91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51BD98C-D072-63C9-21C3-E1219F48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PANDATRIX – RAFAEL SOARES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51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1124473" y="1966896"/>
            <a:ext cx="781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 função ‘</a:t>
            </a:r>
            <a:r>
              <a:rPr lang="pt-BR" sz="2400" dirty="0" err="1"/>
              <a:t>read_csv</a:t>
            </a:r>
            <a:r>
              <a:rPr lang="pt-BR" sz="2400" dirty="0"/>
              <a:t>’ é frequentemente usada para carregar dados de arquivos CSV.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2443936" y="539656"/>
            <a:ext cx="5177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FUNÇÃO ‘</a:t>
            </a:r>
            <a:r>
              <a:rPr lang="pt-BR" sz="4000" dirty="0" err="1">
                <a:solidFill>
                  <a:srgbClr val="FF0000"/>
                </a:solidFill>
                <a:latin typeface="Impact" panose="020B0806030902050204" pitchFamily="34" charset="0"/>
              </a:rPr>
              <a:t>read_csv</a:t>
            </a:r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”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99FF9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spaço Reservado para Rodapé 18">
            <a:extLst>
              <a:ext uri="{FF2B5EF4-FFF2-40B4-BE49-F238E27FC236}">
                <a16:creationId xmlns:a16="http://schemas.microsoft.com/office/drawing/2014/main" id="{106B9400-10F5-C4D9-5FB4-31020CF6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PANDATRIX – RAFAEL SOARES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4</a:t>
            </a:fld>
            <a:endParaRPr lang="pt-BR"/>
          </a:p>
        </p:txBody>
      </p:sp>
      <p:pic>
        <p:nvPicPr>
          <p:cNvPr id="6" name="Picture 2" descr="Automating with Python, Mon, Aug 8 9am-4pm PST">
            <a:extLst>
              <a:ext uri="{FF2B5EF4-FFF2-40B4-BE49-F238E27FC236}">
                <a16:creationId xmlns:a16="http://schemas.microsoft.com/office/drawing/2014/main" id="{E5579D93-143D-800A-38B5-46FF843C8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433" y="10322858"/>
            <a:ext cx="1542331" cy="15423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2FDEA8B-1B43-E2DB-5B2B-75878768B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312" y="3070122"/>
            <a:ext cx="6277035" cy="725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9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adrão do plano de fundo&#10;&#10;Descrição gerada automaticamente">
            <a:extLst>
              <a:ext uri="{FF2B5EF4-FFF2-40B4-BE49-F238E27FC236}">
                <a16:creationId xmlns:a16="http://schemas.microsoft.com/office/drawing/2014/main" id="{36DCC4FD-1202-9DB7-3450-0EAFD0F3B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67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428313" y="6221584"/>
            <a:ext cx="88292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Visualizando os Primeiros Registros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90E6D8A5-1A1A-B921-5118-21A6BD3F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PANDATRIX – RAFAEL SOARES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D097E9B-2BDA-D42C-D47C-437D8B79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5</a:t>
            </a:fld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BF41882-D32D-8183-2C19-7B4109F1D757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99FF99"/>
              </a:gs>
              <a:gs pos="77000">
                <a:schemeClr val="accent1">
                  <a:lumMod val="45000"/>
                  <a:lumOff val="55000"/>
                </a:schemeClr>
              </a:gs>
              <a:gs pos="91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043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1124473" y="1885232"/>
            <a:ext cx="78166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 função ‘</a:t>
            </a:r>
            <a:r>
              <a:rPr lang="pt-BR" sz="2400" dirty="0" err="1"/>
              <a:t>head</a:t>
            </a:r>
            <a:r>
              <a:rPr lang="pt-BR" sz="2400" dirty="0"/>
              <a:t>: permite visualizar as primeiras linhas do DataFrame. Por padrão, esta função mostra as primeiras 5 linhas do DataFrame. Caso queira visualizar mais linhas , declare o parâmetro na função. Exemplo: 10 linhas , </a:t>
            </a:r>
            <a:r>
              <a:rPr lang="pt-BR" sz="2400" dirty="0" err="1"/>
              <a:t>df.head</a:t>
            </a:r>
            <a:r>
              <a:rPr lang="pt-BR" sz="2400" dirty="0"/>
              <a:t>(10).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3085520" y="539656"/>
            <a:ext cx="3894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FUNÇÃO ‘</a:t>
            </a:r>
            <a:r>
              <a:rPr lang="pt-BR" sz="4000" dirty="0" err="1">
                <a:solidFill>
                  <a:srgbClr val="FF0000"/>
                </a:solidFill>
                <a:latin typeface="Impact" panose="020B0806030902050204" pitchFamily="34" charset="0"/>
              </a:rPr>
              <a:t>head</a:t>
            </a:r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”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99FF9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2798D93-ED72-CD33-880D-2C72AA1C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PANDATRIX – RAFAEL SOARES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1B58DE0-4197-A9DA-3C15-1110405E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6</a:t>
            </a:fld>
            <a:endParaRPr lang="pt-BR"/>
          </a:p>
        </p:txBody>
      </p:sp>
      <p:pic>
        <p:nvPicPr>
          <p:cNvPr id="4" name="Picture 2" descr="Automating with Python, Mon, Aug 8 9am-4pm PST">
            <a:extLst>
              <a:ext uri="{FF2B5EF4-FFF2-40B4-BE49-F238E27FC236}">
                <a16:creationId xmlns:a16="http://schemas.microsoft.com/office/drawing/2014/main" id="{C1730682-476D-2703-E3BB-A43E7DACD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475" y="10218919"/>
            <a:ext cx="1510247" cy="15102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90E063D-1BD3-93D8-5E83-1DC0740E9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975" y="4143114"/>
            <a:ext cx="6639012" cy="607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87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E9D5DD97-2331-86EF-21B8-8E3C06BB4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67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388320"/>
            <a:ext cx="7816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Informações do DataFrame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99FF9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ED5FF5DA-5CF2-1E22-3C5B-B6117E870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PANDATRIX – RAFAEL SOARES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CFFF15F9-9106-7134-AA2D-FD2E7ED9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8851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1078015" y="2195555"/>
            <a:ext cx="781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método ‘</a:t>
            </a:r>
            <a:r>
              <a:rPr lang="pt-BR" sz="2400" dirty="0" err="1"/>
              <a:t>info</a:t>
            </a:r>
            <a:r>
              <a:rPr lang="pt-BR" sz="2400" dirty="0"/>
              <a:t>’ fornece um resumo conciso do Dataframe.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3022484" y="693649"/>
            <a:ext cx="3927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MÉTODO 	‘</a:t>
            </a:r>
            <a:r>
              <a:rPr lang="pt-BR" sz="4000" dirty="0" err="1">
                <a:solidFill>
                  <a:srgbClr val="FF0000"/>
                </a:solidFill>
                <a:latin typeface="Impact" panose="020B0806030902050204" pitchFamily="34" charset="0"/>
              </a:rPr>
              <a:t>info</a:t>
            </a:r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’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99FF9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16565A60-9FB1-1F97-0762-8DE359BB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PANDATRIX – RAFAEL SOARES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30BC083C-9C5F-F316-D781-2502741E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8</a:t>
            </a:fld>
            <a:endParaRPr lang="pt-BR"/>
          </a:p>
        </p:txBody>
      </p:sp>
      <p:pic>
        <p:nvPicPr>
          <p:cNvPr id="4" name="Picture 2" descr="Automating with Python, Mon, Aug 8 9am-4pm PST">
            <a:extLst>
              <a:ext uri="{FF2B5EF4-FFF2-40B4-BE49-F238E27FC236}">
                <a16:creationId xmlns:a16="http://schemas.microsoft.com/office/drawing/2014/main" id="{B2460B08-B576-A57B-E497-613CA52EE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479" y="10286948"/>
            <a:ext cx="1578241" cy="157824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1AF00CB-85D8-C52A-9BB8-0B0A9625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62" y="2915951"/>
            <a:ext cx="5884696" cy="752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7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038AA14F-C960-6158-3012-D504FE1A3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67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388320"/>
            <a:ext cx="7816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Estatísticas Descritivas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99FF9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5CF477FF-E9CE-427E-324B-E4F18DF0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PANDATRIX – RAFAEL SOARES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26FB245-ED35-8115-4128-B27CC5C3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3765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5437</TotalTime>
  <Words>540</Words>
  <Application>Microsoft Office PowerPoint</Application>
  <PresentationFormat>Papel A3 (297 x 420 mm)</PresentationFormat>
  <Paragraphs>104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8BIT WONDER</vt:lpstr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Silva Aguiar</dc:creator>
  <cp:lastModifiedBy>RAFAEL PEREIRA SOARES DE OLIVEIRA</cp:lastModifiedBy>
  <cp:revision>23</cp:revision>
  <dcterms:created xsi:type="dcterms:W3CDTF">2023-06-15T14:34:16Z</dcterms:created>
  <dcterms:modified xsi:type="dcterms:W3CDTF">2024-06-11T20:03:48Z</dcterms:modified>
</cp:coreProperties>
</file>